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989" r:id="rId2"/>
    <p:sldId id="26986" r:id="rId3"/>
    <p:sldId id="26996" r:id="rId4"/>
    <p:sldId id="27001" r:id="rId5"/>
    <p:sldId id="27000" r:id="rId6"/>
    <p:sldId id="26987" r:id="rId7"/>
    <p:sldId id="26990" r:id="rId8"/>
    <p:sldId id="26998" r:id="rId9"/>
    <p:sldId id="26993" r:id="rId10"/>
    <p:sldId id="26999" r:id="rId11"/>
  </p:sldIdLst>
  <p:sldSz cx="12192000" cy="6858000"/>
  <p:notesSz cx="6805613" cy="99441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77AA68-C8BB-4732-919F-9BE9AA8A0311}" v="56" dt="2025-05-06T14:21:09.9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061" autoAdjust="0"/>
  </p:normalViewPr>
  <p:slideViewPr>
    <p:cSldViewPr snapToGrid="0">
      <p:cViewPr varScale="1">
        <p:scale>
          <a:sx n="90" d="100"/>
          <a:sy n="90" d="100"/>
        </p:scale>
        <p:origin x="58" y="293"/>
      </p:cViewPr>
      <p:guideLst/>
    </p:cSldViewPr>
  </p:slideViewPr>
  <p:outlineViewPr>
    <p:cViewPr>
      <p:scale>
        <a:sx n="33" d="100"/>
        <a:sy n="33" d="100"/>
      </p:scale>
      <p:origin x="0" y="-643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EA1B17-FE3B-463E-8703-224094BCBAEB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F11B10-D961-4EBB-A130-BED0FC7A77A0}">
      <dgm:prSet custT="1"/>
      <dgm:spPr>
        <a:solidFill>
          <a:schemeClr val="bg1"/>
        </a:solidFill>
        <a:ln w="12700">
          <a:solidFill>
            <a:srgbClr val="283066"/>
          </a:solidFill>
        </a:ln>
      </dgm:spPr>
      <dgm:t>
        <a:bodyPr/>
        <a:lstStyle/>
        <a:p>
          <a:r>
            <a:rPr lang="en-US" sz="1800" b="1">
              <a:solidFill>
                <a:srgbClr val="283066"/>
              </a:solidFill>
            </a:rPr>
            <a:t>Vi har </a:t>
          </a:r>
          <a:r>
            <a:rPr lang="en-US" sz="1800">
              <a:solidFill>
                <a:srgbClr val="283066"/>
              </a:solidFill>
            </a:rPr>
            <a:t>träffat Skolverkets utbildningsråd för el och energiprogrammen  i ett antal möten och framfört vårt problem </a:t>
          </a:r>
        </a:p>
      </dgm:t>
    </dgm:pt>
    <dgm:pt modelId="{9ACEE7E6-5B42-4672-849E-5E92CAA1AFF6}" type="parTrans" cxnId="{81FC153F-AB0E-43CB-A268-EA9286DAD7CD}">
      <dgm:prSet/>
      <dgm:spPr/>
      <dgm:t>
        <a:bodyPr/>
        <a:lstStyle/>
        <a:p>
          <a:endParaRPr lang="en-US" sz="1800"/>
        </a:p>
      </dgm:t>
    </dgm:pt>
    <dgm:pt modelId="{A70DD33E-5A14-4B35-9F66-6EE1AC805E4B}" type="sibTrans" cxnId="{81FC153F-AB0E-43CB-A268-EA9286DAD7CD}">
      <dgm:prSet/>
      <dgm:spPr/>
      <dgm:t>
        <a:bodyPr/>
        <a:lstStyle/>
        <a:p>
          <a:endParaRPr lang="en-US" sz="1800"/>
        </a:p>
      </dgm:t>
    </dgm:pt>
    <dgm:pt modelId="{6573C0EF-51D1-4450-AE23-229199DFFE2A}">
      <dgm:prSet custT="1"/>
      <dgm:spPr>
        <a:solidFill>
          <a:schemeClr val="bg1"/>
        </a:solidFill>
        <a:ln w="12700">
          <a:solidFill>
            <a:srgbClr val="283066"/>
          </a:solidFill>
        </a:ln>
      </dgm:spPr>
      <dgm:t>
        <a:bodyPr/>
        <a:lstStyle/>
        <a:p>
          <a:r>
            <a:rPr lang="en-US" sz="1800" b="1" dirty="0">
              <a:solidFill>
                <a:srgbClr val="283066"/>
              </a:solidFill>
            </a:rPr>
            <a:t>Vi </a:t>
          </a:r>
          <a:r>
            <a:rPr lang="en-US" sz="1800" b="1" dirty="0" err="1">
              <a:solidFill>
                <a:srgbClr val="283066"/>
              </a:solidFill>
            </a:rPr>
            <a:t>har</a:t>
          </a:r>
          <a:r>
            <a:rPr lang="en-US" sz="1800" b="1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träffat</a:t>
          </a:r>
          <a:r>
            <a:rPr lang="en-US" sz="1800" dirty="0">
              <a:solidFill>
                <a:srgbClr val="283066"/>
              </a:solidFill>
            </a:rPr>
            <a:t> den av </a:t>
          </a:r>
          <a:r>
            <a:rPr lang="en-US" sz="1800" dirty="0" err="1">
              <a:solidFill>
                <a:srgbClr val="283066"/>
              </a:solidFill>
            </a:rPr>
            <a:t>regeringen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tillsatta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utredningen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b="1" dirty="0">
              <a:solidFill>
                <a:srgbClr val="283066"/>
              </a:solidFill>
            </a:rPr>
            <a:t>Fler </a:t>
          </a:r>
          <a:r>
            <a:rPr lang="en-US" sz="1800" b="1" dirty="0" err="1">
              <a:solidFill>
                <a:srgbClr val="283066"/>
              </a:solidFill>
            </a:rPr>
            <a:t>vägar</a:t>
          </a:r>
          <a:r>
            <a:rPr lang="en-US" sz="1800" b="1" dirty="0">
              <a:solidFill>
                <a:srgbClr val="283066"/>
              </a:solidFill>
            </a:rPr>
            <a:t> till </a:t>
          </a:r>
          <a:r>
            <a:rPr lang="en-US" sz="1800" b="1" dirty="0" err="1">
              <a:solidFill>
                <a:srgbClr val="283066"/>
              </a:solidFill>
            </a:rPr>
            <a:t>arbetslivet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och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framfört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våra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tankar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samt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överlämnat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vårt</a:t>
          </a:r>
          <a:r>
            <a:rPr lang="en-US" sz="1800" dirty="0">
              <a:solidFill>
                <a:srgbClr val="283066"/>
              </a:solidFill>
            </a:rPr>
            <a:t> material</a:t>
          </a:r>
        </a:p>
      </dgm:t>
    </dgm:pt>
    <dgm:pt modelId="{4B437CA7-9A7F-4320-AA20-8E54FD3F0981}" type="parTrans" cxnId="{4FF84370-8FCD-4230-8FA7-932B9024B5DA}">
      <dgm:prSet/>
      <dgm:spPr/>
      <dgm:t>
        <a:bodyPr/>
        <a:lstStyle/>
        <a:p>
          <a:endParaRPr lang="en-US" sz="1800"/>
        </a:p>
      </dgm:t>
    </dgm:pt>
    <dgm:pt modelId="{3C167636-0662-4E67-BF39-1F17261E4DDD}" type="sibTrans" cxnId="{4FF84370-8FCD-4230-8FA7-932B9024B5DA}">
      <dgm:prSet/>
      <dgm:spPr/>
      <dgm:t>
        <a:bodyPr/>
        <a:lstStyle/>
        <a:p>
          <a:endParaRPr lang="en-US" sz="1800"/>
        </a:p>
      </dgm:t>
    </dgm:pt>
    <dgm:pt modelId="{14F0981E-18B4-4A23-BEE8-F982BD667264}">
      <dgm:prSet custT="1"/>
      <dgm:spPr>
        <a:solidFill>
          <a:schemeClr val="bg1"/>
        </a:solidFill>
        <a:ln w="12700">
          <a:solidFill>
            <a:srgbClr val="283066"/>
          </a:solidFill>
        </a:ln>
      </dgm:spPr>
      <dgm:t>
        <a:bodyPr/>
        <a:lstStyle/>
        <a:p>
          <a:r>
            <a:rPr lang="en-US" sz="1800" b="1" dirty="0">
              <a:solidFill>
                <a:srgbClr val="283066"/>
              </a:solidFill>
            </a:rPr>
            <a:t>Vi </a:t>
          </a:r>
          <a:r>
            <a:rPr lang="en-US" sz="1800" b="1" dirty="0" err="1">
              <a:solidFill>
                <a:srgbClr val="283066"/>
              </a:solidFill>
            </a:rPr>
            <a:t>känner</a:t>
          </a:r>
          <a:r>
            <a:rPr lang="en-US" sz="1800" b="1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att</a:t>
          </a:r>
          <a:r>
            <a:rPr lang="en-US" sz="1800" dirty="0">
              <a:solidFill>
                <a:srgbClr val="283066"/>
              </a:solidFill>
            </a:rPr>
            <a:t> vi blivit </a:t>
          </a:r>
          <a:r>
            <a:rPr lang="en-US" sz="1800" dirty="0" err="1">
              <a:solidFill>
                <a:srgbClr val="283066"/>
              </a:solidFill>
            </a:rPr>
            <a:t>lyssnade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på</a:t>
          </a:r>
          <a:r>
            <a:rPr lang="en-US" sz="1800" dirty="0">
              <a:solidFill>
                <a:srgbClr val="283066"/>
              </a:solidFill>
            </a:rPr>
            <a:t> av </a:t>
          </a:r>
          <a:r>
            <a:rPr lang="en-US" sz="1800" dirty="0" err="1">
              <a:solidFill>
                <a:srgbClr val="283066"/>
              </a:solidFill>
            </a:rPr>
            <a:t>alla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ovanstående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och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att</a:t>
          </a:r>
          <a:r>
            <a:rPr lang="en-US" sz="1800" dirty="0">
              <a:solidFill>
                <a:srgbClr val="283066"/>
              </a:solidFill>
            </a:rPr>
            <a:t> de </a:t>
          </a:r>
          <a:r>
            <a:rPr lang="en-US" sz="1800" dirty="0" err="1">
              <a:solidFill>
                <a:srgbClr val="283066"/>
              </a:solidFill>
            </a:rPr>
            <a:t>förstår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och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håller</a:t>
          </a:r>
          <a:r>
            <a:rPr lang="en-US" sz="1800" dirty="0">
              <a:solidFill>
                <a:srgbClr val="283066"/>
              </a:solidFill>
            </a:rPr>
            <a:t> med om </a:t>
          </a:r>
          <a:r>
            <a:rPr lang="en-US" sz="1800" dirty="0" err="1">
              <a:solidFill>
                <a:srgbClr val="283066"/>
              </a:solidFill>
            </a:rPr>
            <a:t>problemet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b="1" dirty="0">
              <a:solidFill>
                <a:srgbClr val="283066"/>
              </a:solidFill>
            </a:rPr>
            <a:t>men</a:t>
          </a:r>
          <a:r>
            <a:rPr lang="en-US" sz="1800" dirty="0">
              <a:solidFill>
                <a:srgbClr val="283066"/>
              </a:solidFill>
            </a:rPr>
            <a:t>…..</a:t>
          </a:r>
        </a:p>
      </dgm:t>
    </dgm:pt>
    <dgm:pt modelId="{2206F37F-79B3-4822-A492-B2FA5A6EA805}" type="parTrans" cxnId="{AB1DA5A7-2435-4D6C-B6C7-1C27259E29B8}">
      <dgm:prSet/>
      <dgm:spPr/>
      <dgm:t>
        <a:bodyPr/>
        <a:lstStyle/>
        <a:p>
          <a:endParaRPr lang="en-US" sz="1800"/>
        </a:p>
      </dgm:t>
    </dgm:pt>
    <dgm:pt modelId="{247B5C16-4D7A-4A33-A7A9-F364B1031C0C}" type="sibTrans" cxnId="{AB1DA5A7-2435-4D6C-B6C7-1C27259E29B8}">
      <dgm:prSet/>
      <dgm:spPr/>
      <dgm:t>
        <a:bodyPr/>
        <a:lstStyle/>
        <a:p>
          <a:endParaRPr lang="en-US" sz="1800"/>
        </a:p>
      </dgm:t>
    </dgm:pt>
    <dgm:pt modelId="{FEC0D58F-6AFC-4708-9CEF-4E4BFC85755F}">
      <dgm:prSet custT="1"/>
      <dgm:spPr>
        <a:solidFill>
          <a:schemeClr val="bg1"/>
        </a:solidFill>
        <a:ln w="12700">
          <a:solidFill>
            <a:srgbClr val="283066"/>
          </a:solidFill>
        </a:ln>
      </dgm:spPr>
      <dgm:t>
        <a:bodyPr/>
        <a:lstStyle/>
        <a:p>
          <a:r>
            <a:rPr lang="en-US" sz="1800" b="1" dirty="0" err="1">
              <a:solidFill>
                <a:srgbClr val="283066"/>
              </a:solidFill>
            </a:rPr>
            <a:t>Alla</a:t>
          </a:r>
          <a:r>
            <a:rPr lang="en-US" sz="1800" b="1" dirty="0">
              <a:solidFill>
                <a:srgbClr val="283066"/>
              </a:solidFill>
            </a:rPr>
            <a:t> </a:t>
          </a:r>
          <a:r>
            <a:rPr lang="en-US" sz="1800" b="1" dirty="0" err="1">
              <a:solidFill>
                <a:srgbClr val="283066"/>
              </a:solidFill>
            </a:rPr>
            <a:t>säger</a:t>
          </a:r>
          <a:r>
            <a:rPr lang="en-US" sz="1800" b="1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att</a:t>
          </a:r>
          <a:r>
            <a:rPr lang="en-US" sz="1800" dirty="0">
              <a:solidFill>
                <a:srgbClr val="283066"/>
              </a:solidFill>
            </a:rPr>
            <a:t> vi </a:t>
          </a:r>
          <a:r>
            <a:rPr lang="en-US" sz="1800" dirty="0" err="1">
              <a:solidFill>
                <a:srgbClr val="283066"/>
              </a:solidFill>
            </a:rPr>
            <a:t>måste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b="1" dirty="0" err="1">
              <a:solidFill>
                <a:srgbClr val="283066"/>
              </a:solidFill>
            </a:rPr>
            <a:t>påverka</a:t>
          </a:r>
          <a:r>
            <a:rPr lang="en-US" sz="1800" b="1" dirty="0">
              <a:solidFill>
                <a:srgbClr val="283066"/>
              </a:solidFill>
            </a:rPr>
            <a:t> </a:t>
          </a:r>
          <a:r>
            <a:rPr lang="en-US" sz="1800" b="1" dirty="0" err="1">
              <a:solidFill>
                <a:srgbClr val="283066"/>
              </a:solidFill>
            </a:rPr>
            <a:t>politikerna</a:t>
          </a:r>
          <a:r>
            <a:rPr lang="en-US" sz="1800" b="1" dirty="0">
              <a:solidFill>
                <a:srgbClr val="283066"/>
              </a:solidFill>
            </a:rPr>
            <a:t> </a:t>
          </a:r>
          <a:r>
            <a:rPr lang="en-US" sz="1800" dirty="0">
              <a:solidFill>
                <a:srgbClr val="283066"/>
              </a:solidFill>
            </a:rPr>
            <a:t>i </a:t>
          </a:r>
          <a:r>
            <a:rPr lang="en-US" sz="1800" dirty="0" err="1">
              <a:solidFill>
                <a:srgbClr val="283066"/>
              </a:solidFill>
            </a:rPr>
            <a:t>frågan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eftersom</a:t>
          </a:r>
          <a:r>
            <a:rPr lang="en-US" sz="1800" dirty="0">
              <a:solidFill>
                <a:srgbClr val="283066"/>
              </a:solidFill>
            </a:rPr>
            <a:t> det </a:t>
          </a:r>
          <a:r>
            <a:rPr lang="en-US" sz="1800" dirty="0" err="1">
              <a:solidFill>
                <a:srgbClr val="283066"/>
              </a:solidFill>
            </a:rPr>
            <a:t>är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politiken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som</a:t>
          </a:r>
          <a:r>
            <a:rPr lang="en-US" sz="1800" dirty="0">
              <a:solidFill>
                <a:srgbClr val="283066"/>
              </a:solidFill>
            </a:rPr>
            <a:t> tar </a:t>
          </a:r>
          <a:r>
            <a:rPr lang="en-US" sz="1800" dirty="0" err="1">
              <a:solidFill>
                <a:srgbClr val="283066"/>
              </a:solidFill>
            </a:rPr>
            <a:t>alla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beslut</a:t>
          </a:r>
          <a:r>
            <a:rPr lang="en-US" sz="1800" dirty="0">
              <a:solidFill>
                <a:srgbClr val="283066"/>
              </a:solidFill>
            </a:rPr>
            <a:t> I </a:t>
          </a:r>
          <a:r>
            <a:rPr lang="en-US" sz="1800" dirty="0" err="1">
              <a:solidFill>
                <a:srgbClr val="283066"/>
              </a:solidFill>
            </a:rPr>
            <a:t>frågan</a:t>
          </a:r>
          <a:r>
            <a:rPr lang="en-US" sz="1800" dirty="0">
              <a:solidFill>
                <a:srgbClr val="283066"/>
              </a:solidFill>
            </a:rPr>
            <a:t>  ……</a:t>
          </a:r>
        </a:p>
      </dgm:t>
    </dgm:pt>
    <dgm:pt modelId="{B871F2E4-745C-4A7A-B639-C8688D5F31D3}" type="parTrans" cxnId="{66D6B768-3987-434E-A745-AC62D2F7598C}">
      <dgm:prSet/>
      <dgm:spPr/>
      <dgm:t>
        <a:bodyPr/>
        <a:lstStyle/>
        <a:p>
          <a:endParaRPr lang="en-US" sz="1800"/>
        </a:p>
      </dgm:t>
    </dgm:pt>
    <dgm:pt modelId="{5521D7D1-151C-4D20-B095-72F94D09D10F}" type="sibTrans" cxnId="{66D6B768-3987-434E-A745-AC62D2F7598C}">
      <dgm:prSet/>
      <dgm:spPr/>
      <dgm:t>
        <a:bodyPr/>
        <a:lstStyle/>
        <a:p>
          <a:endParaRPr lang="en-US" sz="1800"/>
        </a:p>
      </dgm:t>
    </dgm:pt>
    <dgm:pt modelId="{823B53F7-552D-44ED-9039-F842D25B1893}" type="pres">
      <dgm:prSet presAssocID="{96EA1B17-FE3B-463E-8703-224094BCBAEB}" presName="linear" presStyleCnt="0">
        <dgm:presLayoutVars>
          <dgm:animLvl val="lvl"/>
          <dgm:resizeHandles val="exact"/>
        </dgm:presLayoutVars>
      </dgm:prSet>
      <dgm:spPr/>
    </dgm:pt>
    <dgm:pt modelId="{2AB7298D-0F91-489A-881B-9D8A818FBFC5}" type="pres">
      <dgm:prSet presAssocID="{42F11B10-D961-4EBB-A130-BED0FC7A77A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F09E038-0B1D-4ED9-AEF6-871486F963FC}" type="pres">
      <dgm:prSet presAssocID="{A70DD33E-5A14-4B35-9F66-6EE1AC805E4B}" presName="spacer" presStyleCnt="0"/>
      <dgm:spPr/>
    </dgm:pt>
    <dgm:pt modelId="{6D763A14-B5D2-4E3F-BAEF-2ACBA01B0247}" type="pres">
      <dgm:prSet presAssocID="{6573C0EF-51D1-4450-AE23-229199DFFE2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147A5C6-849A-4854-92E7-A3E0428BAE19}" type="pres">
      <dgm:prSet presAssocID="{3C167636-0662-4E67-BF39-1F17261E4DDD}" presName="spacer" presStyleCnt="0"/>
      <dgm:spPr/>
    </dgm:pt>
    <dgm:pt modelId="{52C0CBE6-0530-4291-9C7E-E8D3F2AA45C3}" type="pres">
      <dgm:prSet presAssocID="{14F0981E-18B4-4A23-BEE8-F982BD66726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6420DE4-EEC2-42A3-BB8B-75E1B56C27BF}" type="pres">
      <dgm:prSet presAssocID="{247B5C16-4D7A-4A33-A7A9-F364B1031C0C}" presName="spacer" presStyleCnt="0"/>
      <dgm:spPr/>
    </dgm:pt>
    <dgm:pt modelId="{EF3381D9-CB09-42E7-83D2-2152248CEDC7}" type="pres">
      <dgm:prSet presAssocID="{FEC0D58F-6AFC-4708-9CEF-4E4BFC85755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CD33F01-1EE8-452B-95EA-0EDB07F097D4}" type="presOf" srcId="{42F11B10-D961-4EBB-A130-BED0FC7A77A0}" destId="{2AB7298D-0F91-489A-881B-9D8A818FBFC5}" srcOrd="0" destOrd="0" presId="urn:microsoft.com/office/officeart/2005/8/layout/vList2"/>
    <dgm:cxn modelId="{097EB005-1835-4423-A597-7FE2AFC68D68}" type="presOf" srcId="{FEC0D58F-6AFC-4708-9CEF-4E4BFC85755F}" destId="{EF3381D9-CB09-42E7-83D2-2152248CEDC7}" srcOrd="0" destOrd="0" presId="urn:microsoft.com/office/officeart/2005/8/layout/vList2"/>
    <dgm:cxn modelId="{2D487A37-53BD-4D5D-B412-723F5A70E2B1}" type="presOf" srcId="{96EA1B17-FE3B-463E-8703-224094BCBAEB}" destId="{823B53F7-552D-44ED-9039-F842D25B1893}" srcOrd="0" destOrd="0" presId="urn:microsoft.com/office/officeart/2005/8/layout/vList2"/>
    <dgm:cxn modelId="{4C98C23D-28C4-41C5-9038-2F67861D5F17}" type="presOf" srcId="{14F0981E-18B4-4A23-BEE8-F982BD667264}" destId="{52C0CBE6-0530-4291-9C7E-E8D3F2AA45C3}" srcOrd="0" destOrd="0" presId="urn:microsoft.com/office/officeart/2005/8/layout/vList2"/>
    <dgm:cxn modelId="{81FC153F-AB0E-43CB-A268-EA9286DAD7CD}" srcId="{96EA1B17-FE3B-463E-8703-224094BCBAEB}" destId="{42F11B10-D961-4EBB-A130-BED0FC7A77A0}" srcOrd="0" destOrd="0" parTransId="{9ACEE7E6-5B42-4672-849E-5E92CAA1AFF6}" sibTransId="{A70DD33E-5A14-4B35-9F66-6EE1AC805E4B}"/>
    <dgm:cxn modelId="{A2FEEA3F-73B4-4824-8E51-78B864177B81}" type="presOf" srcId="{6573C0EF-51D1-4450-AE23-229199DFFE2A}" destId="{6D763A14-B5D2-4E3F-BAEF-2ACBA01B0247}" srcOrd="0" destOrd="0" presId="urn:microsoft.com/office/officeart/2005/8/layout/vList2"/>
    <dgm:cxn modelId="{66D6B768-3987-434E-A745-AC62D2F7598C}" srcId="{96EA1B17-FE3B-463E-8703-224094BCBAEB}" destId="{FEC0D58F-6AFC-4708-9CEF-4E4BFC85755F}" srcOrd="3" destOrd="0" parTransId="{B871F2E4-745C-4A7A-B639-C8688D5F31D3}" sibTransId="{5521D7D1-151C-4D20-B095-72F94D09D10F}"/>
    <dgm:cxn modelId="{4FF84370-8FCD-4230-8FA7-932B9024B5DA}" srcId="{96EA1B17-FE3B-463E-8703-224094BCBAEB}" destId="{6573C0EF-51D1-4450-AE23-229199DFFE2A}" srcOrd="1" destOrd="0" parTransId="{4B437CA7-9A7F-4320-AA20-8E54FD3F0981}" sibTransId="{3C167636-0662-4E67-BF39-1F17261E4DDD}"/>
    <dgm:cxn modelId="{AB1DA5A7-2435-4D6C-B6C7-1C27259E29B8}" srcId="{96EA1B17-FE3B-463E-8703-224094BCBAEB}" destId="{14F0981E-18B4-4A23-BEE8-F982BD667264}" srcOrd="2" destOrd="0" parTransId="{2206F37F-79B3-4822-A492-B2FA5A6EA805}" sibTransId="{247B5C16-4D7A-4A33-A7A9-F364B1031C0C}"/>
    <dgm:cxn modelId="{1C5BEB51-DE6E-4791-8808-FFF04086C090}" type="presParOf" srcId="{823B53F7-552D-44ED-9039-F842D25B1893}" destId="{2AB7298D-0F91-489A-881B-9D8A818FBFC5}" srcOrd="0" destOrd="0" presId="urn:microsoft.com/office/officeart/2005/8/layout/vList2"/>
    <dgm:cxn modelId="{8FDA0A63-1893-4C19-8639-E179B548D967}" type="presParOf" srcId="{823B53F7-552D-44ED-9039-F842D25B1893}" destId="{AF09E038-0B1D-4ED9-AEF6-871486F963FC}" srcOrd="1" destOrd="0" presId="urn:microsoft.com/office/officeart/2005/8/layout/vList2"/>
    <dgm:cxn modelId="{20D6233F-6262-4FC0-A1B8-82FF26203C9C}" type="presParOf" srcId="{823B53F7-552D-44ED-9039-F842D25B1893}" destId="{6D763A14-B5D2-4E3F-BAEF-2ACBA01B0247}" srcOrd="2" destOrd="0" presId="urn:microsoft.com/office/officeart/2005/8/layout/vList2"/>
    <dgm:cxn modelId="{46245B00-D18E-4FF1-8C4B-5D5838A835F4}" type="presParOf" srcId="{823B53F7-552D-44ED-9039-F842D25B1893}" destId="{C147A5C6-849A-4854-92E7-A3E0428BAE19}" srcOrd="3" destOrd="0" presId="urn:microsoft.com/office/officeart/2005/8/layout/vList2"/>
    <dgm:cxn modelId="{0C77ABA2-DA74-4F62-A71E-BE6722547328}" type="presParOf" srcId="{823B53F7-552D-44ED-9039-F842D25B1893}" destId="{52C0CBE6-0530-4291-9C7E-E8D3F2AA45C3}" srcOrd="4" destOrd="0" presId="urn:microsoft.com/office/officeart/2005/8/layout/vList2"/>
    <dgm:cxn modelId="{4386BCDF-18B1-46BB-B8A4-DF33335B0787}" type="presParOf" srcId="{823B53F7-552D-44ED-9039-F842D25B1893}" destId="{D6420DE4-EEC2-42A3-BB8B-75E1B56C27BF}" srcOrd="5" destOrd="0" presId="urn:microsoft.com/office/officeart/2005/8/layout/vList2"/>
    <dgm:cxn modelId="{A5DC1FA0-7F32-4048-964B-4D247003FB4B}" type="presParOf" srcId="{823B53F7-552D-44ED-9039-F842D25B1893}" destId="{EF3381D9-CB09-42E7-83D2-2152248CEDC7}" srcOrd="6" destOrd="0" presId="urn:microsoft.com/office/officeart/2005/8/layout/vList2"/>
  </dgm:cxnLst>
  <dgm:bg/>
  <dgm:whole>
    <a:ln w="9525"/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B7298D-0F91-489A-881B-9D8A818FBFC5}">
      <dsp:nvSpPr>
        <dsp:cNvPr id="0" name=""/>
        <dsp:cNvSpPr/>
      </dsp:nvSpPr>
      <dsp:spPr>
        <a:xfrm>
          <a:off x="0" y="13441"/>
          <a:ext cx="10664686" cy="879840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rgbClr val="283066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>
              <a:solidFill>
                <a:srgbClr val="283066"/>
              </a:solidFill>
            </a:rPr>
            <a:t>Vi har </a:t>
          </a:r>
          <a:r>
            <a:rPr lang="en-US" sz="1800" kern="1200">
              <a:solidFill>
                <a:srgbClr val="283066"/>
              </a:solidFill>
            </a:rPr>
            <a:t>träffat Skolverkets utbildningsråd för el och energiprogrammen  i ett antal möten och framfört vårt problem </a:t>
          </a:r>
        </a:p>
      </dsp:txBody>
      <dsp:txXfrm>
        <a:off x="42950" y="56391"/>
        <a:ext cx="10578786" cy="793940"/>
      </dsp:txXfrm>
    </dsp:sp>
    <dsp:sp modelId="{6D763A14-B5D2-4E3F-BAEF-2ACBA01B0247}">
      <dsp:nvSpPr>
        <dsp:cNvPr id="0" name=""/>
        <dsp:cNvSpPr/>
      </dsp:nvSpPr>
      <dsp:spPr>
        <a:xfrm>
          <a:off x="0" y="1028641"/>
          <a:ext cx="10664686" cy="879840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rgbClr val="283066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283066"/>
              </a:solidFill>
            </a:rPr>
            <a:t>Vi </a:t>
          </a:r>
          <a:r>
            <a:rPr lang="en-US" sz="1800" b="1" kern="1200" dirty="0" err="1">
              <a:solidFill>
                <a:srgbClr val="283066"/>
              </a:solidFill>
            </a:rPr>
            <a:t>har</a:t>
          </a:r>
          <a:r>
            <a:rPr lang="en-US" sz="1800" b="1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träffat</a:t>
          </a:r>
          <a:r>
            <a:rPr lang="en-US" sz="1800" kern="1200" dirty="0">
              <a:solidFill>
                <a:srgbClr val="283066"/>
              </a:solidFill>
            </a:rPr>
            <a:t> den av </a:t>
          </a:r>
          <a:r>
            <a:rPr lang="en-US" sz="1800" kern="1200" dirty="0" err="1">
              <a:solidFill>
                <a:srgbClr val="283066"/>
              </a:solidFill>
            </a:rPr>
            <a:t>regeringen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tillsatta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utredningen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b="1" kern="1200" dirty="0">
              <a:solidFill>
                <a:srgbClr val="283066"/>
              </a:solidFill>
            </a:rPr>
            <a:t>Fler </a:t>
          </a:r>
          <a:r>
            <a:rPr lang="en-US" sz="1800" b="1" kern="1200" dirty="0" err="1">
              <a:solidFill>
                <a:srgbClr val="283066"/>
              </a:solidFill>
            </a:rPr>
            <a:t>vägar</a:t>
          </a:r>
          <a:r>
            <a:rPr lang="en-US" sz="1800" b="1" kern="1200" dirty="0">
              <a:solidFill>
                <a:srgbClr val="283066"/>
              </a:solidFill>
            </a:rPr>
            <a:t> till </a:t>
          </a:r>
          <a:r>
            <a:rPr lang="en-US" sz="1800" b="1" kern="1200" dirty="0" err="1">
              <a:solidFill>
                <a:srgbClr val="283066"/>
              </a:solidFill>
            </a:rPr>
            <a:t>arbetslivet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och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framfört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våra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tankar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samt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överlämnat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vårt</a:t>
          </a:r>
          <a:r>
            <a:rPr lang="en-US" sz="1800" kern="1200" dirty="0">
              <a:solidFill>
                <a:srgbClr val="283066"/>
              </a:solidFill>
            </a:rPr>
            <a:t> material</a:t>
          </a:r>
        </a:p>
      </dsp:txBody>
      <dsp:txXfrm>
        <a:off x="42950" y="1071591"/>
        <a:ext cx="10578786" cy="793940"/>
      </dsp:txXfrm>
    </dsp:sp>
    <dsp:sp modelId="{52C0CBE6-0530-4291-9C7E-E8D3F2AA45C3}">
      <dsp:nvSpPr>
        <dsp:cNvPr id="0" name=""/>
        <dsp:cNvSpPr/>
      </dsp:nvSpPr>
      <dsp:spPr>
        <a:xfrm>
          <a:off x="0" y="2043841"/>
          <a:ext cx="10664686" cy="879840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rgbClr val="283066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283066"/>
              </a:solidFill>
            </a:rPr>
            <a:t>Vi </a:t>
          </a:r>
          <a:r>
            <a:rPr lang="en-US" sz="1800" b="1" kern="1200" dirty="0" err="1">
              <a:solidFill>
                <a:srgbClr val="283066"/>
              </a:solidFill>
            </a:rPr>
            <a:t>känner</a:t>
          </a:r>
          <a:r>
            <a:rPr lang="en-US" sz="1800" b="1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att</a:t>
          </a:r>
          <a:r>
            <a:rPr lang="en-US" sz="1800" kern="1200" dirty="0">
              <a:solidFill>
                <a:srgbClr val="283066"/>
              </a:solidFill>
            </a:rPr>
            <a:t> vi blivit </a:t>
          </a:r>
          <a:r>
            <a:rPr lang="en-US" sz="1800" kern="1200" dirty="0" err="1">
              <a:solidFill>
                <a:srgbClr val="283066"/>
              </a:solidFill>
            </a:rPr>
            <a:t>lyssnade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på</a:t>
          </a:r>
          <a:r>
            <a:rPr lang="en-US" sz="1800" kern="1200" dirty="0">
              <a:solidFill>
                <a:srgbClr val="283066"/>
              </a:solidFill>
            </a:rPr>
            <a:t> av </a:t>
          </a:r>
          <a:r>
            <a:rPr lang="en-US" sz="1800" kern="1200" dirty="0" err="1">
              <a:solidFill>
                <a:srgbClr val="283066"/>
              </a:solidFill>
            </a:rPr>
            <a:t>alla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ovanstående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och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att</a:t>
          </a:r>
          <a:r>
            <a:rPr lang="en-US" sz="1800" kern="1200" dirty="0">
              <a:solidFill>
                <a:srgbClr val="283066"/>
              </a:solidFill>
            </a:rPr>
            <a:t> de </a:t>
          </a:r>
          <a:r>
            <a:rPr lang="en-US" sz="1800" kern="1200" dirty="0" err="1">
              <a:solidFill>
                <a:srgbClr val="283066"/>
              </a:solidFill>
            </a:rPr>
            <a:t>förstår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och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håller</a:t>
          </a:r>
          <a:r>
            <a:rPr lang="en-US" sz="1800" kern="1200" dirty="0">
              <a:solidFill>
                <a:srgbClr val="283066"/>
              </a:solidFill>
            </a:rPr>
            <a:t> med om </a:t>
          </a:r>
          <a:r>
            <a:rPr lang="en-US" sz="1800" kern="1200" dirty="0" err="1">
              <a:solidFill>
                <a:srgbClr val="283066"/>
              </a:solidFill>
            </a:rPr>
            <a:t>problemet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b="1" kern="1200" dirty="0">
              <a:solidFill>
                <a:srgbClr val="283066"/>
              </a:solidFill>
            </a:rPr>
            <a:t>men</a:t>
          </a:r>
          <a:r>
            <a:rPr lang="en-US" sz="1800" kern="1200" dirty="0">
              <a:solidFill>
                <a:srgbClr val="283066"/>
              </a:solidFill>
            </a:rPr>
            <a:t>…..</a:t>
          </a:r>
        </a:p>
      </dsp:txBody>
      <dsp:txXfrm>
        <a:off x="42950" y="2086791"/>
        <a:ext cx="10578786" cy="793940"/>
      </dsp:txXfrm>
    </dsp:sp>
    <dsp:sp modelId="{EF3381D9-CB09-42E7-83D2-2152248CEDC7}">
      <dsp:nvSpPr>
        <dsp:cNvPr id="0" name=""/>
        <dsp:cNvSpPr/>
      </dsp:nvSpPr>
      <dsp:spPr>
        <a:xfrm>
          <a:off x="0" y="3059041"/>
          <a:ext cx="10664686" cy="879840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rgbClr val="283066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rgbClr val="283066"/>
              </a:solidFill>
            </a:rPr>
            <a:t>Alla</a:t>
          </a:r>
          <a:r>
            <a:rPr lang="en-US" sz="1800" b="1" kern="1200" dirty="0">
              <a:solidFill>
                <a:srgbClr val="283066"/>
              </a:solidFill>
            </a:rPr>
            <a:t> </a:t>
          </a:r>
          <a:r>
            <a:rPr lang="en-US" sz="1800" b="1" kern="1200" dirty="0" err="1">
              <a:solidFill>
                <a:srgbClr val="283066"/>
              </a:solidFill>
            </a:rPr>
            <a:t>säger</a:t>
          </a:r>
          <a:r>
            <a:rPr lang="en-US" sz="1800" b="1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att</a:t>
          </a:r>
          <a:r>
            <a:rPr lang="en-US" sz="1800" kern="1200" dirty="0">
              <a:solidFill>
                <a:srgbClr val="283066"/>
              </a:solidFill>
            </a:rPr>
            <a:t> vi </a:t>
          </a:r>
          <a:r>
            <a:rPr lang="en-US" sz="1800" kern="1200" dirty="0" err="1">
              <a:solidFill>
                <a:srgbClr val="283066"/>
              </a:solidFill>
            </a:rPr>
            <a:t>måste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b="1" kern="1200" dirty="0" err="1">
              <a:solidFill>
                <a:srgbClr val="283066"/>
              </a:solidFill>
            </a:rPr>
            <a:t>påverka</a:t>
          </a:r>
          <a:r>
            <a:rPr lang="en-US" sz="1800" b="1" kern="1200" dirty="0">
              <a:solidFill>
                <a:srgbClr val="283066"/>
              </a:solidFill>
            </a:rPr>
            <a:t> </a:t>
          </a:r>
          <a:r>
            <a:rPr lang="en-US" sz="1800" b="1" kern="1200" dirty="0" err="1">
              <a:solidFill>
                <a:srgbClr val="283066"/>
              </a:solidFill>
            </a:rPr>
            <a:t>politikerna</a:t>
          </a:r>
          <a:r>
            <a:rPr lang="en-US" sz="1800" b="1" kern="1200" dirty="0">
              <a:solidFill>
                <a:srgbClr val="283066"/>
              </a:solidFill>
            </a:rPr>
            <a:t> </a:t>
          </a:r>
          <a:r>
            <a:rPr lang="en-US" sz="1800" kern="1200" dirty="0">
              <a:solidFill>
                <a:srgbClr val="283066"/>
              </a:solidFill>
            </a:rPr>
            <a:t>i </a:t>
          </a:r>
          <a:r>
            <a:rPr lang="en-US" sz="1800" kern="1200" dirty="0" err="1">
              <a:solidFill>
                <a:srgbClr val="283066"/>
              </a:solidFill>
            </a:rPr>
            <a:t>frågan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eftersom</a:t>
          </a:r>
          <a:r>
            <a:rPr lang="en-US" sz="1800" kern="1200" dirty="0">
              <a:solidFill>
                <a:srgbClr val="283066"/>
              </a:solidFill>
            </a:rPr>
            <a:t> det </a:t>
          </a:r>
          <a:r>
            <a:rPr lang="en-US" sz="1800" kern="1200" dirty="0" err="1">
              <a:solidFill>
                <a:srgbClr val="283066"/>
              </a:solidFill>
            </a:rPr>
            <a:t>är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politiken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som</a:t>
          </a:r>
          <a:r>
            <a:rPr lang="en-US" sz="1800" kern="1200" dirty="0">
              <a:solidFill>
                <a:srgbClr val="283066"/>
              </a:solidFill>
            </a:rPr>
            <a:t> tar </a:t>
          </a:r>
          <a:r>
            <a:rPr lang="en-US" sz="1800" kern="1200" dirty="0" err="1">
              <a:solidFill>
                <a:srgbClr val="283066"/>
              </a:solidFill>
            </a:rPr>
            <a:t>alla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beslut</a:t>
          </a:r>
          <a:r>
            <a:rPr lang="en-US" sz="1800" kern="1200" dirty="0">
              <a:solidFill>
                <a:srgbClr val="283066"/>
              </a:solidFill>
            </a:rPr>
            <a:t> I </a:t>
          </a:r>
          <a:r>
            <a:rPr lang="en-US" sz="1800" kern="1200" dirty="0" err="1">
              <a:solidFill>
                <a:srgbClr val="283066"/>
              </a:solidFill>
            </a:rPr>
            <a:t>frågan</a:t>
          </a:r>
          <a:r>
            <a:rPr lang="en-US" sz="1800" kern="1200" dirty="0">
              <a:solidFill>
                <a:srgbClr val="283066"/>
              </a:solidFill>
            </a:rPr>
            <a:t>  ……</a:t>
          </a:r>
        </a:p>
      </dsp:txBody>
      <dsp:txXfrm>
        <a:off x="42950" y="3101991"/>
        <a:ext cx="10578786" cy="7939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D258F2-D7E5-4FE3-B0B9-D4CA6689B75B}" type="datetimeFigureOut">
              <a:rPr lang="sv-SE" smtClean="0"/>
              <a:t>2025-11-11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BBDE02-9BE9-41ED-9520-480E43ED90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7969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BDE02-9BE9-41ED-9520-480E43ED90E2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874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BDE02-9BE9-41ED-9520-480E43ED90E2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6786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BDE02-9BE9-41ED-9520-480E43ED90E2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6461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BDE02-9BE9-41ED-9520-480E43ED90E2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3934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BDE02-9BE9-41ED-9520-480E43ED90E2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21717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BDE02-9BE9-41ED-9520-480E43ED90E2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0577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976AE-485C-4E80-993E-FD12927D1D44}" type="datetime1">
              <a:rPr lang="sv-SE" smtClean="0"/>
              <a:t>2025-11-11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E9AE-33DD-47EE-9404-2C511F8B48B7}" type="datetime1">
              <a:rPr lang="sv-SE" smtClean="0"/>
              <a:t>2025-11-11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532FA-BF00-44BA-B581-38CEBAFA3D7B}" type="datetime1">
              <a:rPr lang="sv-SE" smtClean="0"/>
              <a:t>2025-11-11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54D48-CF51-44AB-9F4F-8BC8D314482B}" type="datetime1">
              <a:rPr lang="sv-SE" smtClean="0"/>
              <a:t>2025-11-11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1171-E0DC-468F-9898-122F7EE66A23}" type="datetime1">
              <a:rPr lang="sv-SE" smtClean="0"/>
              <a:t>2025-11-11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8BAAF-5A76-464A-B6FF-D7A20551A17C}" type="datetime1">
              <a:rPr lang="sv-SE" smtClean="0"/>
              <a:t>2025-11-11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CE04-E3C1-4E94-83AF-D1780DD04F15}" type="datetime1">
              <a:rPr lang="sv-SE" smtClean="0"/>
              <a:t>2025-11-11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FAF5-0E51-4F8E-9C78-B67B2162F18D}" type="datetime1">
              <a:rPr lang="sv-SE" smtClean="0"/>
              <a:t>2025-11-11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3848-7F94-48FC-B674-4ACBFEF2A579}" type="datetime1">
              <a:rPr lang="sv-SE" smtClean="0"/>
              <a:t>2025-11-11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326E-7C29-444E-81C4-6377B40B62EF}" type="datetime1">
              <a:rPr lang="sv-SE" smtClean="0"/>
              <a:t>2025-11-11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0C92-E9F0-4AE5-8E90-44055140377D}" type="datetime1">
              <a:rPr lang="sv-SE" smtClean="0"/>
              <a:t>2025-11-11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0395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937B7-BA68-45D7-BBE9-0DF2BBE514C7}" type="datetime1">
              <a:rPr lang="sv-SE" smtClean="0"/>
              <a:t>2025-11-11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122714" y="6356350"/>
            <a:ext cx="62538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dirty="0"/>
              <a:t>Pumpserviceföretagen med kansli hos Teknikföretagens Branschgrupper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6BD5DDF2-82F2-440F-A335-E7B73214D89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714" y="5610179"/>
            <a:ext cx="2122714" cy="127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En bild som visar klädsel, Människoansikte, person, person&#10;&#10;AI-genererat innehåll kan vara felaktigt.">
            <a:extLst>
              <a:ext uri="{FF2B5EF4-FFF2-40B4-BE49-F238E27FC236}">
                <a16:creationId xmlns:a16="http://schemas.microsoft.com/office/drawing/2014/main" id="{AF96A445-49AA-F7ED-BDD2-AB645254BA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5" t="3951" r="12406" b="5344"/>
          <a:stretch/>
        </p:blipFill>
        <p:spPr>
          <a:xfrm>
            <a:off x="1" y="0"/>
            <a:ext cx="12192000" cy="5661064"/>
          </a:xfrm>
          <a:prstGeom prst="rect">
            <a:avLst/>
          </a:prstGeom>
        </p:spPr>
      </p:pic>
      <p:sp>
        <p:nvSpPr>
          <p:cNvPr id="5" name="Rubrik 4">
            <a:extLst>
              <a:ext uri="{FF2B5EF4-FFF2-40B4-BE49-F238E27FC236}">
                <a16:creationId xmlns:a16="http://schemas.microsoft.com/office/drawing/2014/main" id="{BFD2EBEB-EA67-EB18-6911-C62F027103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932" y="1511866"/>
            <a:ext cx="11050292" cy="2235631"/>
          </a:xfrm>
        </p:spPr>
        <p:txBody>
          <a:bodyPr>
            <a:norm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Nytt yrkesprogram på gymnasiet </a:t>
            </a:r>
            <a:br>
              <a:rPr lang="sv-SE" b="1" dirty="0">
                <a:solidFill>
                  <a:schemeClr val="bg1"/>
                </a:solidFill>
              </a:rPr>
            </a:br>
            <a:r>
              <a:rPr lang="sv-SE" sz="4400" b="1" dirty="0">
                <a:solidFill>
                  <a:schemeClr val="bg1"/>
                </a:solidFill>
              </a:rPr>
              <a:t>Generell Serviceteknikerutbildning </a:t>
            </a:r>
            <a:br>
              <a:rPr lang="sv-SE" sz="3600" b="1" dirty="0">
                <a:solidFill>
                  <a:schemeClr val="bg1"/>
                </a:solidFill>
              </a:rPr>
            </a:br>
            <a:r>
              <a:rPr lang="sv-SE" sz="36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" name="Underrubrik 5">
            <a:extLst>
              <a:ext uri="{FF2B5EF4-FFF2-40B4-BE49-F238E27FC236}">
                <a16:creationId xmlns:a16="http://schemas.microsoft.com/office/drawing/2014/main" id="{94E1DBA0-E059-9197-F8A0-57030BDB41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3078" y="3543216"/>
            <a:ext cx="9144000" cy="1503335"/>
          </a:xfrm>
        </p:spPr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 </a:t>
            </a:r>
          </a:p>
          <a:p>
            <a:r>
              <a:rPr lang="sv-SE" b="1" dirty="0">
                <a:solidFill>
                  <a:schemeClr val="bg1"/>
                </a:solidFill>
              </a:rPr>
              <a:t>Lokala utbildningspolitiker </a:t>
            </a:r>
          </a:p>
          <a:p>
            <a:r>
              <a:rPr lang="sv-SE" b="1" dirty="0">
                <a:solidFill>
                  <a:schemeClr val="bg1"/>
                </a:solidFill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391944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178FCC-EFDC-F631-8723-EE4F87400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Vilka står bakom detta 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8B49FAE-19C0-CDC2-9ECD-151C4E2A1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grpSp>
        <p:nvGrpSpPr>
          <p:cNvPr id="16" name="Grupp 15">
            <a:extLst>
              <a:ext uri="{FF2B5EF4-FFF2-40B4-BE49-F238E27FC236}">
                <a16:creationId xmlns:a16="http://schemas.microsoft.com/office/drawing/2014/main" id="{31B855EA-697F-D704-8D2A-E5DD5F814C09}"/>
              </a:ext>
            </a:extLst>
          </p:cNvPr>
          <p:cNvGrpSpPr/>
          <p:nvPr/>
        </p:nvGrpSpPr>
        <p:grpSpPr>
          <a:xfrm>
            <a:off x="838200" y="1891921"/>
            <a:ext cx="10515600" cy="1305401"/>
            <a:chOff x="838200" y="1891921"/>
            <a:chExt cx="10515600" cy="1305401"/>
          </a:xfrm>
        </p:grpSpPr>
        <p:sp>
          <p:nvSpPr>
            <p:cNvPr id="5" name="Rektangel: rundade hörn 4">
              <a:extLst>
                <a:ext uri="{FF2B5EF4-FFF2-40B4-BE49-F238E27FC236}">
                  <a16:creationId xmlns:a16="http://schemas.microsoft.com/office/drawing/2014/main" id="{7745516C-7F9E-574E-E2FF-56B7F1565197}"/>
                </a:ext>
              </a:extLst>
            </p:cNvPr>
            <p:cNvSpPr/>
            <p:nvPr/>
          </p:nvSpPr>
          <p:spPr>
            <a:xfrm>
              <a:off x="838200" y="1891921"/>
              <a:ext cx="10515600" cy="1305401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 w="12700">
              <a:solidFill>
                <a:srgbClr val="283066"/>
              </a:solidFill>
            </a:ln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3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6" name="Rektangel 5" descr="Bock">
              <a:extLst>
                <a:ext uri="{FF2B5EF4-FFF2-40B4-BE49-F238E27FC236}">
                  <a16:creationId xmlns:a16="http://schemas.microsoft.com/office/drawing/2014/main" id="{09DFCE8B-31CF-C102-0ECC-A2C9E039083C}"/>
                </a:ext>
              </a:extLst>
            </p:cNvPr>
            <p:cNvSpPr/>
            <p:nvPr/>
          </p:nvSpPr>
          <p:spPr>
            <a:xfrm>
              <a:off x="1233083" y="1978301"/>
              <a:ext cx="717970" cy="717970"/>
            </a:xfrm>
            <a:prstGeom prst="rect">
              <a:avLst/>
            </a:prstGeom>
            <a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7" name="Frihandsfigur: Form 6">
              <a:extLst>
                <a:ext uri="{FF2B5EF4-FFF2-40B4-BE49-F238E27FC236}">
                  <a16:creationId xmlns:a16="http://schemas.microsoft.com/office/drawing/2014/main" id="{14E599F7-21C5-6F4A-FE55-52DD2A8E7AE8}"/>
                </a:ext>
              </a:extLst>
            </p:cNvPr>
            <p:cNvSpPr/>
            <p:nvPr/>
          </p:nvSpPr>
          <p:spPr>
            <a:xfrm>
              <a:off x="2345938" y="1891921"/>
              <a:ext cx="4732020" cy="1305401"/>
            </a:xfrm>
            <a:custGeom>
              <a:avLst/>
              <a:gdLst>
                <a:gd name="connsiteX0" fmla="*/ 0 w 4732020"/>
                <a:gd name="connsiteY0" fmla="*/ 0 h 1305401"/>
                <a:gd name="connsiteX1" fmla="*/ 4732020 w 4732020"/>
                <a:gd name="connsiteY1" fmla="*/ 0 h 1305401"/>
                <a:gd name="connsiteX2" fmla="*/ 4732020 w 4732020"/>
                <a:gd name="connsiteY2" fmla="*/ 1305401 h 1305401"/>
                <a:gd name="connsiteX3" fmla="*/ 0 w 4732020"/>
                <a:gd name="connsiteY3" fmla="*/ 1305401 h 1305401"/>
                <a:gd name="connsiteX4" fmla="*/ 0 w 4732020"/>
                <a:gd name="connsiteY4" fmla="*/ 0 h 1305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32020" h="1305401">
                  <a:moveTo>
                    <a:pt x="0" y="0"/>
                  </a:moveTo>
                  <a:lnTo>
                    <a:pt x="4732020" y="0"/>
                  </a:lnTo>
                  <a:lnTo>
                    <a:pt x="4732020" y="1305401"/>
                  </a:lnTo>
                  <a:lnTo>
                    <a:pt x="0" y="130540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marL="0" lvl="0" indent="0" algn="l" defTabSz="9779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200" kern="1200" dirty="0" err="1">
                  <a:solidFill>
                    <a:srgbClr val="283066"/>
                  </a:solidFill>
                </a:rPr>
                <a:t>Branschgrupper</a:t>
              </a:r>
              <a:r>
                <a:rPr lang="en-US" sz="2200" kern="1200" dirty="0">
                  <a:solidFill>
                    <a:srgbClr val="283066"/>
                  </a:solidFill>
                </a:rPr>
                <a:t> med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cirka</a:t>
              </a:r>
              <a:r>
                <a:rPr lang="en-US" sz="2200" kern="1200" dirty="0">
                  <a:solidFill>
                    <a:srgbClr val="283066"/>
                  </a:solidFill>
                </a:rPr>
                <a:t> 500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medlemsföretag</a:t>
              </a:r>
              <a:r>
                <a:rPr lang="en-US" sz="2200" kern="1200" dirty="0">
                  <a:solidFill>
                    <a:srgbClr val="283066"/>
                  </a:solidFill>
                </a:rPr>
                <a:t>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stora</a:t>
              </a:r>
              <a:r>
                <a:rPr lang="en-US" sz="2200" kern="1200" dirty="0">
                  <a:solidFill>
                    <a:srgbClr val="283066"/>
                  </a:solidFill>
                </a:rPr>
                <a:t>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som</a:t>
              </a:r>
              <a:r>
                <a:rPr lang="en-US" sz="2200" kern="1200" dirty="0">
                  <a:solidFill>
                    <a:srgbClr val="283066"/>
                  </a:solidFill>
                </a:rPr>
                <a:t>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små</a:t>
              </a:r>
              <a:br>
                <a:rPr lang="en-US" sz="2200" kern="1200" dirty="0">
                  <a:solidFill>
                    <a:srgbClr val="283066"/>
                  </a:solidFill>
                </a:rPr>
              </a:br>
              <a:r>
                <a:rPr lang="en-US" sz="2200" kern="1200" dirty="0" err="1">
                  <a:solidFill>
                    <a:srgbClr val="283066"/>
                  </a:solidFill>
                </a:rPr>
                <a:t>som</a:t>
              </a:r>
              <a:r>
                <a:rPr lang="en-US" sz="2200" kern="1200" dirty="0">
                  <a:solidFill>
                    <a:srgbClr val="283066"/>
                  </a:solidFill>
                </a:rPr>
                <a:t>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exempelvis</a:t>
              </a:r>
              <a:r>
                <a:rPr lang="en-US" sz="2200" kern="1200" dirty="0">
                  <a:solidFill>
                    <a:srgbClr val="283066"/>
                  </a:solidFill>
                </a:rPr>
                <a:t>: </a:t>
              </a:r>
            </a:p>
          </p:txBody>
        </p:sp>
        <p:sp>
          <p:nvSpPr>
            <p:cNvPr id="9" name="Frihandsfigur: Form 8">
              <a:extLst>
                <a:ext uri="{FF2B5EF4-FFF2-40B4-BE49-F238E27FC236}">
                  <a16:creationId xmlns:a16="http://schemas.microsoft.com/office/drawing/2014/main" id="{6DFDB26C-EAFE-48FC-D1D3-435E00BFB302}"/>
                </a:ext>
              </a:extLst>
            </p:cNvPr>
            <p:cNvSpPr/>
            <p:nvPr/>
          </p:nvSpPr>
          <p:spPr>
            <a:xfrm>
              <a:off x="7371687" y="1891921"/>
              <a:ext cx="3688383" cy="1305401"/>
            </a:xfrm>
            <a:custGeom>
              <a:avLst/>
              <a:gdLst>
                <a:gd name="connsiteX0" fmla="*/ 0 w 3688383"/>
                <a:gd name="connsiteY0" fmla="*/ 0 h 1305401"/>
                <a:gd name="connsiteX1" fmla="*/ 3688383 w 3688383"/>
                <a:gd name="connsiteY1" fmla="*/ 0 h 1305401"/>
                <a:gd name="connsiteX2" fmla="*/ 3688383 w 3688383"/>
                <a:gd name="connsiteY2" fmla="*/ 1305401 h 1305401"/>
                <a:gd name="connsiteX3" fmla="*/ 0 w 3688383"/>
                <a:gd name="connsiteY3" fmla="*/ 1305401 h 1305401"/>
                <a:gd name="connsiteX4" fmla="*/ 0 w 3688383"/>
                <a:gd name="connsiteY4" fmla="*/ 0 h 1305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8383" h="1305401">
                  <a:moveTo>
                    <a:pt x="0" y="0"/>
                  </a:moveTo>
                  <a:lnTo>
                    <a:pt x="3688383" y="0"/>
                  </a:lnTo>
                  <a:lnTo>
                    <a:pt x="3688383" y="1305401"/>
                  </a:lnTo>
                  <a:lnTo>
                    <a:pt x="0" y="130540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>
                  <a:solidFill>
                    <a:srgbClr val="283066"/>
                  </a:solidFill>
                </a:rPr>
                <a:t>Pumpserviceföretagen</a:t>
              </a:r>
            </a:p>
            <a:p>
              <a:pPr marL="0" lvl="0" indent="0" algn="l" defTabSz="5778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 err="1">
                  <a:solidFill>
                    <a:srgbClr val="283066"/>
                  </a:solidFill>
                </a:rPr>
                <a:t>Hissförbundet</a:t>
              </a:r>
              <a:endParaRPr lang="en-US" sz="1300" kern="1200" dirty="0">
                <a:solidFill>
                  <a:srgbClr val="283066"/>
                </a:solidFill>
              </a:endParaRPr>
            </a:p>
            <a:p>
              <a:pPr marL="0" lvl="0" indent="0" algn="l" defTabSz="5778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>
                  <a:solidFill>
                    <a:srgbClr val="283066"/>
                  </a:solidFill>
                </a:rPr>
                <a:t>APPLIA</a:t>
              </a:r>
            </a:p>
            <a:p>
              <a:pPr marL="0" lvl="0" indent="0" algn="l" defTabSz="5778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300" kern="1200" dirty="0">
                <a:solidFill>
                  <a:srgbClr val="283066"/>
                </a:solidFill>
              </a:endParaRPr>
            </a:p>
          </p:txBody>
        </p:sp>
      </p:grpSp>
      <p:grpSp>
        <p:nvGrpSpPr>
          <p:cNvPr id="17" name="Grupp 16">
            <a:extLst>
              <a:ext uri="{FF2B5EF4-FFF2-40B4-BE49-F238E27FC236}">
                <a16:creationId xmlns:a16="http://schemas.microsoft.com/office/drawing/2014/main" id="{82422B02-80CB-48E4-961C-A916C0D2201E}"/>
              </a:ext>
            </a:extLst>
          </p:cNvPr>
          <p:cNvGrpSpPr/>
          <p:nvPr/>
        </p:nvGrpSpPr>
        <p:grpSpPr>
          <a:xfrm>
            <a:off x="838200" y="3316336"/>
            <a:ext cx="10515600" cy="1359889"/>
            <a:chOff x="838200" y="3316336"/>
            <a:chExt cx="10515600" cy="1359889"/>
          </a:xfrm>
        </p:grpSpPr>
        <p:sp>
          <p:nvSpPr>
            <p:cNvPr id="10" name="Rektangel: rundade hörn 9">
              <a:extLst>
                <a:ext uri="{FF2B5EF4-FFF2-40B4-BE49-F238E27FC236}">
                  <a16:creationId xmlns:a16="http://schemas.microsoft.com/office/drawing/2014/main" id="{2D7578A7-0443-3644-C2FB-3C4F55F3EED3}"/>
                </a:ext>
              </a:extLst>
            </p:cNvPr>
            <p:cNvSpPr/>
            <p:nvPr/>
          </p:nvSpPr>
          <p:spPr>
            <a:xfrm>
              <a:off x="838200" y="3370824"/>
              <a:ext cx="10515600" cy="1305401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 w="12700">
              <a:solidFill>
                <a:srgbClr val="283066"/>
              </a:solidFill>
            </a:ln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3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11" name="Rektangel 10" descr="Markör">
              <a:extLst>
                <a:ext uri="{FF2B5EF4-FFF2-40B4-BE49-F238E27FC236}">
                  <a16:creationId xmlns:a16="http://schemas.microsoft.com/office/drawing/2014/main" id="{21616EB2-B704-B671-D206-443BD956631E}"/>
                </a:ext>
              </a:extLst>
            </p:cNvPr>
            <p:cNvSpPr/>
            <p:nvPr/>
          </p:nvSpPr>
          <p:spPr>
            <a:xfrm>
              <a:off x="1233083" y="3610052"/>
              <a:ext cx="717970" cy="717970"/>
            </a:xfrm>
            <a:prstGeom prst="rect">
              <a:avLst/>
            </a:prstGeom>
            <a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12" name="Frihandsfigur: Form 11">
              <a:extLst>
                <a:ext uri="{FF2B5EF4-FFF2-40B4-BE49-F238E27FC236}">
                  <a16:creationId xmlns:a16="http://schemas.microsoft.com/office/drawing/2014/main" id="{B1EB55E4-3666-4B28-4A08-5B08E0EC334B}"/>
                </a:ext>
              </a:extLst>
            </p:cNvPr>
            <p:cNvSpPr/>
            <p:nvPr/>
          </p:nvSpPr>
          <p:spPr>
            <a:xfrm>
              <a:off x="2368953" y="3370824"/>
              <a:ext cx="4469070" cy="1305401"/>
            </a:xfrm>
            <a:custGeom>
              <a:avLst/>
              <a:gdLst>
                <a:gd name="connsiteX0" fmla="*/ 0 w 4469070"/>
                <a:gd name="connsiteY0" fmla="*/ 0 h 1305401"/>
                <a:gd name="connsiteX1" fmla="*/ 4469070 w 4469070"/>
                <a:gd name="connsiteY1" fmla="*/ 0 h 1305401"/>
                <a:gd name="connsiteX2" fmla="*/ 4469070 w 4469070"/>
                <a:gd name="connsiteY2" fmla="*/ 1305401 h 1305401"/>
                <a:gd name="connsiteX3" fmla="*/ 0 w 4469070"/>
                <a:gd name="connsiteY3" fmla="*/ 1305401 h 1305401"/>
                <a:gd name="connsiteX4" fmla="*/ 0 w 4469070"/>
                <a:gd name="connsiteY4" fmla="*/ 0 h 1305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9070" h="1305401">
                  <a:moveTo>
                    <a:pt x="0" y="0"/>
                  </a:moveTo>
                  <a:lnTo>
                    <a:pt x="4469070" y="0"/>
                  </a:lnTo>
                  <a:lnTo>
                    <a:pt x="4469070" y="1305401"/>
                  </a:lnTo>
                  <a:lnTo>
                    <a:pt x="0" y="130540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marL="0" lvl="0" indent="0" algn="l" defTabSz="9779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200" kern="1200" dirty="0" err="1">
                  <a:solidFill>
                    <a:srgbClr val="283066"/>
                  </a:solidFill>
                </a:rPr>
                <a:t>Yrkesgymnasium</a:t>
              </a:r>
              <a:r>
                <a:rPr lang="en-US" sz="2200" kern="1200" dirty="0">
                  <a:solidFill>
                    <a:srgbClr val="283066"/>
                  </a:solidFill>
                </a:rPr>
                <a:t> runt om i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landet</a:t>
              </a:r>
              <a:r>
                <a:rPr lang="en-US" sz="2200" kern="1200" dirty="0">
                  <a:solidFill>
                    <a:srgbClr val="283066"/>
                  </a:solidFill>
                </a:rPr>
                <a:t>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som</a:t>
              </a:r>
              <a:r>
                <a:rPr lang="en-US" sz="2200" kern="1200" dirty="0">
                  <a:solidFill>
                    <a:srgbClr val="283066"/>
                  </a:solidFill>
                </a:rPr>
                <a:t>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exempelvis</a:t>
              </a:r>
              <a:r>
                <a:rPr lang="en-US" sz="2200" kern="1200" dirty="0">
                  <a:solidFill>
                    <a:srgbClr val="283066"/>
                  </a:solidFill>
                </a:rPr>
                <a:t>: </a:t>
              </a:r>
            </a:p>
          </p:txBody>
        </p:sp>
        <p:sp>
          <p:nvSpPr>
            <p:cNvPr id="13" name="Frihandsfigur: Form 12">
              <a:extLst>
                <a:ext uri="{FF2B5EF4-FFF2-40B4-BE49-F238E27FC236}">
                  <a16:creationId xmlns:a16="http://schemas.microsoft.com/office/drawing/2014/main" id="{205E7438-8C0D-DFD4-F0DD-C88CA768CC0B}"/>
                </a:ext>
              </a:extLst>
            </p:cNvPr>
            <p:cNvSpPr/>
            <p:nvPr/>
          </p:nvSpPr>
          <p:spPr>
            <a:xfrm>
              <a:off x="7371687" y="3316336"/>
              <a:ext cx="3688383" cy="1305401"/>
            </a:xfrm>
            <a:custGeom>
              <a:avLst/>
              <a:gdLst>
                <a:gd name="connsiteX0" fmla="*/ 0 w 3688383"/>
                <a:gd name="connsiteY0" fmla="*/ 0 h 1305401"/>
                <a:gd name="connsiteX1" fmla="*/ 3688383 w 3688383"/>
                <a:gd name="connsiteY1" fmla="*/ 0 h 1305401"/>
                <a:gd name="connsiteX2" fmla="*/ 3688383 w 3688383"/>
                <a:gd name="connsiteY2" fmla="*/ 1305401 h 1305401"/>
                <a:gd name="connsiteX3" fmla="*/ 0 w 3688383"/>
                <a:gd name="connsiteY3" fmla="*/ 1305401 h 1305401"/>
                <a:gd name="connsiteX4" fmla="*/ 0 w 3688383"/>
                <a:gd name="connsiteY4" fmla="*/ 0 h 1305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8383" h="1305401">
                  <a:moveTo>
                    <a:pt x="0" y="0"/>
                  </a:moveTo>
                  <a:lnTo>
                    <a:pt x="3688383" y="0"/>
                  </a:lnTo>
                  <a:lnTo>
                    <a:pt x="3688383" y="1305401"/>
                  </a:lnTo>
                  <a:lnTo>
                    <a:pt x="0" y="130540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 err="1">
                  <a:solidFill>
                    <a:srgbClr val="283066"/>
                  </a:solidFill>
                </a:rPr>
                <a:t>Lindholmens</a:t>
              </a:r>
              <a:r>
                <a:rPr lang="en-US" sz="1300" kern="1200" dirty="0">
                  <a:solidFill>
                    <a:srgbClr val="283066"/>
                  </a:solidFill>
                </a:rPr>
                <a:t> </a:t>
              </a:r>
              <a:r>
                <a:rPr lang="en-US" sz="1300" kern="1200" dirty="0" err="1">
                  <a:solidFill>
                    <a:srgbClr val="283066"/>
                  </a:solidFill>
                </a:rPr>
                <a:t>tekniska</a:t>
              </a:r>
              <a:r>
                <a:rPr lang="en-US" sz="1300" kern="1200" dirty="0">
                  <a:solidFill>
                    <a:srgbClr val="283066"/>
                  </a:solidFill>
                </a:rPr>
                <a:t> gymnasium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777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7E5EF9-9F2E-7D92-131B-B6DB5DB50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6133"/>
            <a:ext cx="10515600" cy="964730"/>
          </a:xfrm>
        </p:spPr>
        <p:txBody>
          <a:bodyPr>
            <a:normAutofit/>
          </a:bodyPr>
          <a:lstStyle/>
          <a:p>
            <a:r>
              <a:rPr lang="sv-SE" sz="4000" dirty="0"/>
              <a:t>Bakgrund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989913-F753-CD8A-2C0D-F827685E0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0863"/>
            <a:ext cx="10515600" cy="508548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sz="16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Våra medlemsföretag</a:t>
            </a:r>
            <a:r>
              <a:rPr lang="sv-SE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runt om i landet upplever 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 det </a:t>
            </a:r>
            <a:r>
              <a:rPr lang="sv-SE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är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allt svårare att rekrytera servicetekniker 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 </a:t>
            </a:r>
            <a:r>
              <a:rPr lang="sv-SE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rätt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grundkunskaper</a:t>
            </a:r>
            <a:endParaRPr lang="sv-SE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sz="16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Detta</a:t>
            </a:r>
            <a:r>
              <a:rPr lang="sv-SE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väckte idén </a:t>
            </a:r>
            <a:r>
              <a:rPr lang="sv-SE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 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jobba för en gymnasial yrkesgemensam teknikerutbildning</a:t>
            </a:r>
            <a:endParaRPr lang="sv-SE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Tjugo branschgrupper 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 liknande behov (servicetekniker) kallades till ett första möte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Föga överraskande så upplever deltagarna ett gemensamt och tilltagande problem att rekrytera </a:t>
            </a:r>
            <a:r>
              <a:rPr lang="sv-SE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servicetekniker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med rätt förkunskaper och tuffast är det förstås i storstäderna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arbetsgruppen som bildades 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ingår förutom branschgrupper även </a:t>
            </a:r>
            <a:r>
              <a:rPr lang="sv-SE" sz="1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Lindholmens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tekniska gymnasium 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Lindholmen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är 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av Sveriges största gymnasieskolor 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Lindholmen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upplever tillsammans med sina gymnasiekollegor runt om i landet att det är 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svårt att hitta elever till</a:t>
            </a:r>
            <a:r>
              <a:rPr lang="sv-SE" sz="1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sina yrkesprogram</a:t>
            </a:r>
            <a:r>
              <a:rPr lang="sv-SE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detta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trots att </a:t>
            </a:r>
            <a:r>
              <a:rPr lang="sv-SE" sz="1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företagen 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skriker efter  yrkesfolk och ungdomsarbetslösheten är rekordhög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Programsinnehåll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för en 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gemensam serviceteknikerutbildning 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togs fram med hjälp </a:t>
            </a:r>
            <a:r>
              <a:rPr lang="sv-SE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av </a:t>
            </a:r>
            <a:r>
              <a:rPr lang="sv-SE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Lindholmen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och har överlämnats och diskuterats med Skolverket vid våra möten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2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Lindholmen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v-SE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medverkar </a:t>
            </a:r>
            <a:r>
              <a:rPr lang="sv-SE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sedan tidigare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arbetsgrupper som formar framtidens gymnasieskola 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tillsammans med </a:t>
            </a:r>
            <a:r>
              <a:rPr lang="sv-SE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skolverket</a:t>
            </a:r>
            <a:endParaRPr lang="sv-SE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endParaRPr lang="sv-SE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v-SE" sz="240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C6DB48C-0312-7AC2-9A3C-2DFCD9F90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</p:spTree>
    <p:extLst>
      <p:ext uri="{BB962C8B-B14F-4D97-AF65-F5344CB8AC3E}">
        <p14:creationId xmlns:p14="http://schemas.microsoft.com/office/powerpoint/2010/main" val="3060688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B7AFE7-4F76-5CD8-FA37-0241B6674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465" y="365126"/>
            <a:ext cx="11499742" cy="595770"/>
          </a:xfrm>
        </p:spPr>
        <p:txBody>
          <a:bodyPr>
            <a:normAutofit fontScale="90000"/>
          </a:bodyPr>
          <a:lstStyle/>
          <a:p>
            <a:r>
              <a:rPr lang="sv-SE" dirty="0"/>
              <a:t>Beskrivning av yrket servicetekniker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5E32BFD-A2E7-1727-53C6-9E9A53EAD8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27321"/>
            <a:ext cx="5181600" cy="45496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b="1" dirty="0"/>
              <a:t>Utbildningsinnehåll</a:t>
            </a:r>
          </a:p>
          <a:p>
            <a:r>
              <a:rPr lang="sv-SE" sz="1800" dirty="0"/>
              <a:t>Grundskolekompetens</a:t>
            </a:r>
          </a:p>
          <a:p>
            <a:r>
              <a:rPr lang="sv-SE" sz="1800" dirty="0"/>
              <a:t>El utbildning auktorisation B</a:t>
            </a:r>
          </a:p>
          <a:p>
            <a:r>
              <a:rPr lang="sv-SE" sz="1800" dirty="0"/>
              <a:t>Mekanik</a:t>
            </a:r>
          </a:p>
          <a:p>
            <a:r>
              <a:rPr lang="sv-SE" sz="1800" dirty="0"/>
              <a:t>Hydraulik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CB704871-8F7D-656E-51BC-32D2E0E8D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27321"/>
            <a:ext cx="5181600" cy="45496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b="1" dirty="0"/>
              <a:t>Yrken som utbildningen skulle öppna upp för</a:t>
            </a:r>
          </a:p>
          <a:p>
            <a:r>
              <a:rPr lang="sv-SE" sz="1800" dirty="0"/>
              <a:t>Hiss/rulltrappstekniker</a:t>
            </a:r>
          </a:p>
          <a:p>
            <a:r>
              <a:rPr lang="sv-SE" sz="1800" dirty="0"/>
              <a:t>Porttekniker</a:t>
            </a:r>
          </a:p>
          <a:p>
            <a:r>
              <a:rPr lang="sv-SE" sz="1800" dirty="0"/>
              <a:t>Vitvarutekniker</a:t>
            </a:r>
          </a:p>
          <a:p>
            <a:r>
              <a:rPr lang="sv-SE" sz="1800" dirty="0"/>
              <a:t>Storköksmaskinstekniker</a:t>
            </a:r>
          </a:p>
          <a:p>
            <a:r>
              <a:rPr lang="sv-SE" sz="1800" dirty="0"/>
              <a:t>Pumptekniker</a:t>
            </a:r>
          </a:p>
          <a:p>
            <a:r>
              <a:rPr lang="sv-SE" sz="1800" dirty="0"/>
              <a:t>Ventilationstekniker</a:t>
            </a:r>
          </a:p>
          <a:p>
            <a:r>
              <a:rPr lang="sv-SE" sz="1800" dirty="0"/>
              <a:t>Fastighetstekniker</a:t>
            </a:r>
          </a:p>
          <a:p>
            <a:r>
              <a:rPr lang="sv-SE" sz="1800" dirty="0"/>
              <a:t>Drifttekniker</a:t>
            </a:r>
          </a:p>
          <a:p>
            <a:r>
              <a:rPr lang="sv-SE" sz="1800" dirty="0"/>
              <a:t>Maskin service/reparationstekniker</a:t>
            </a:r>
          </a:p>
          <a:p>
            <a:r>
              <a:rPr lang="sv-SE" sz="1800" dirty="0"/>
              <a:t>Resande servicetekniker service och installation</a:t>
            </a:r>
          </a:p>
          <a:p>
            <a:r>
              <a:rPr lang="sv-SE" sz="1800" dirty="0"/>
              <a:t>Elektromekaniker</a:t>
            </a:r>
          </a:p>
          <a:p>
            <a:endParaRPr lang="sv-SE" sz="1800" dirty="0"/>
          </a:p>
          <a:p>
            <a:endParaRPr lang="sv-SE" sz="2000" dirty="0"/>
          </a:p>
          <a:p>
            <a:endParaRPr lang="sv-SE" sz="2000" dirty="0"/>
          </a:p>
          <a:p>
            <a:endParaRPr lang="sv-SE" sz="2000" dirty="0"/>
          </a:p>
          <a:p>
            <a:endParaRPr lang="sv-SE" sz="2000" dirty="0"/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52FAB30-03BD-BF53-9314-DD0927516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</p:spTree>
    <p:extLst>
      <p:ext uri="{BB962C8B-B14F-4D97-AF65-F5344CB8AC3E}">
        <p14:creationId xmlns:p14="http://schemas.microsoft.com/office/powerpoint/2010/main" val="2636339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B3FD52-0413-404B-5C64-8E3613103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sv-SE" dirty="0"/>
              <a:t>Vad har vi gjort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7893C27-401A-EB9D-62A0-D78F0A28D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22714" y="6356350"/>
            <a:ext cx="6253843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sv-SE" dirty="0"/>
              <a:t>Pumpserviceföretagen med kansli hos Teknikföretagens Branschgrupper 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9771C353-3B75-7E99-A059-AD91BF3D56C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42620902"/>
              </p:ext>
            </p:extLst>
          </p:nvPr>
        </p:nvGraphicFramePr>
        <p:xfrm>
          <a:off x="838199" y="1825625"/>
          <a:ext cx="10664687" cy="3952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22665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A0B8CAA-F481-D308-C576-AF9E2ABA3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r>
              <a:rPr lang="en-US" sz="4400" dirty="0"/>
              <a:t>Vad vi </a:t>
            </a:r>
            <a:r>
              <a:rPr lang="en-US" sz="4400" dirty="0" err="1"/>
              <a:t>vill</a:t>
            </a:r>
            <a:r>
              <a:rPr lang="en-US" sz="4400" dirty="0"/>
              <a:t> ha er </a:t>
            </a:r>
            <a:r>
              <a:rPr lang="en-US" sz="4400" dirty="0" err="1"/>
              <a:t>hjälp</a:t>
            </a:r>
            <a:r>
              <a:rPr lang="en-US" sz="4400" dirty="0"/>
              <a:t> med….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521325-4989-5174-3163-46CD4D23C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22714" y="6356350"/>
            <a:ext cx="6253843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Pumpserviceföretagen med kansli hos Teknikföretagens Branschgrupper </a:t>
            </a:r>
          </a:p>
        </p:txBody>
      </p:sp>
    </p:spTree>
    <p:extLst>
      <p:ext uri="{BB962C8B-B14F-4D97-AF65-F5344CB8AC3E}">
        <p14:creationId xmlns:p14="http://schemas.microsoft.com/office/powerpoint/2010/main" val="3894831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97C994-B6DA-CC0D-FF4A-A7A9A2F2E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676"/>
            <a:ext cx="10972799" cy="1105168"/>
          </a:xfrm>
        </p:spPr>
        <p:txBody>
          <a:bodyPr>
            <a:noAutofit/>
          </a:bodyPr>
          <a:lstStyle/>
          <a:p>
            <a:r>
              <a:rPr lang="sv-SE" sz="4000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Vi behöver</a:t>
            </a:r>
            <a:r>
              <a:rPr lang="sv-SE" sz="4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påverka politiken</a:t>
            </a:r>
            <a:endParaRPr lang="sv-SE" sz="4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E06F3B-EF46-40C1-AF29-6FED82DFA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844"/>
            <a:ext cx="10515600" cy="482174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sv-SE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sv-S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vill förändra programstrukturen för yrkesprogrammen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 gymnasiet till att vara mer anpassat för dagens behov</a:t>
            </a:r>
            <a:endParaRPr lang="sv-SE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sv-SE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Nytt gymnasieprogram som är grundutbildning för yrket servicetekniker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måste skapas med framtaget programinnehåll av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branschen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(el, mekanik och hydraulik)</a:t>
            </a:r>
            <a:endParaRPr lang="sv-SE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sv-SE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Tydligt avskilt från programmen Energi och VVS 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då de är hårt kopplade till installatörer</a:t>
            </a:r>
            <a:r>
              <a:rPr lang="sv-SE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 vill säga  El och VVS som organiseras av installatörsföretagen</a:t>
            </a:r>
          </a:p>
          <a:p>
            <a:pPr lvl="1">
              <a:lnSpc>
                <a:spcPct val="12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Kopplingen innebär v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illkorad praktik med det för praktikplatsens gällande kollektivavtal 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måste vara installatörsföretagen)</a:t>
            </a:r>
          </a:p>
          <a:p>
            <a:pPr lvl="1">
              <a:lnSpc>
                <a:spcPct val="12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 ovanstående inte  uppfylls så kommer elevens 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praktik inte att godkännas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detta innebär att eleven 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efter avslutad utbildning, praktik och lärlingstid inte erhåller 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något y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rkesbevis</a:t>
            </a:r>
          </a:p>
          <a:p>
            <a:pPr lvl="1">
              <a:lnSpc>
                <a:spcPct val="12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Detta 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innebär att för våra serviceteknikerföretag är det nästan omöjligt att locka till s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 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elever från el och energi programmen, på grund av ovanstående krav</a:t>
            </a:r>
            <a:endParaRPr lang="sv-SE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5633685-E819-F062-76CD-0C9A2E51C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</p:spTree>
    <p:extLst>
      <p:ext uri="{BB962C8B-B14F-4D97-AF65-F5344CB8AC3E}">
        <p14:creationId xmlns:p14="http://schemas.microsoft.com/office/powerpoint/2010/main" val="3268773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632617-3492-6F00-C201-FB700F395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135" y="365125"/>
            <a:ext cx="10751574" cy="1325563"/>
          </a:xfrm>
        </p:spPr>
        <p:txBody>
          <a:bodyPr>
            <a:normAutofit/>
          </a:bodyPr>
          <a:lstStyle/>
          <a:p>
            <a:r>
              <a:rPr lang="sv-SE" sz="4000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Vi behöver</a:t>
            </a:r>
            <a:r>
              <a:rPr lang="sv-SE" sz="4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påverka politiken</a:t>
            </a:r>
            <a:endParaRPr lang="sv-SE" sz="40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60CB4F-B7E0-484A-D791-DA43A87C3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845"/>
            <a:ext cx="10515600" cy="482899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sv-S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Produktspecialiseringen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för rätt </a:t>
            </a:r>
            <a:r>
              <a:rPr lang="sv-SE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grundkunskaper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 till exempel pump, hiss, vitvaror, portar och kaffemaskiner sker som idag  vid de företag som anställer eleven efter avslutad gymnasieutbildning</a:t>
            </a:r>
            <a:endParaRPr lang="sv-SE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Aft>
                <a:spcPts val="1000"/>
              </a:spcAft>
            </a:pPr>
            <a:r>
              <a:rPr lang="sv-SE" sz="15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 anställa personer utan rätt grundkunskaper </a:t>
            </a:r>
            <a:r>
              <a:rPr lang="sv-SE" sz="15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är dyrt för våra medlemsföretag. </a:t>
            </a:r>
            <a:r>
              <a:rPr lang="sv-SE" sz="15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Våra medlemsföretag ä</a:t>
            </a:r>
            <a:r>
              <a:rPr lang="sv-SE" sz="15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till stor del småföretag och det innebär att de behöver intäkt från samtliga anställda för att säkra sin överlevnad och tillväxt</a:t>
            </a:r>
            <a:endParaRPr lang="sv-SE" sz="15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Marknadsföring av redan befintliga yrkesprogram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behöver de lokala utbildningspolitikerna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jobba mer med</a:t>
            </a:r>
            <a:endParaRPr lang="sv-SE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Viktigt att de 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blivande gymnasie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eleverna förstår att yrkesprogrammen 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numera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är studieförberedande för högskolestudier samt att </a:t>
            </a:r>
            <a:r>
              <a:rPr lang="sv-SE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 får 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ett yrke </a:t>
            </a:r>
            <a:r>
              <a:rPr lang="sv-SE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 köpet </a:t>
            </a:r>
            <a:endParaRPr lang="sv-SE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 vill att politikerna jobbar för att minska antalet utgångar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 yrkesprogrammen genom att slå samman utgångar med ofta samma och liknande innehåll i yrkesprogrammen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ånga liknande utgångar på ett program ger färre sökande per utgång och risk för nedläggning av utgångar med tanke på kopplingen skolpeng och antal elever  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 har identifierat ett tiotal utbildningar med 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liknande innehåll bara på ett gymnasieprogram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23AD0E8-9B1A-D2DF-0295-50B923200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</p:spTree>
    <p:extLst>
      <p:ext uri="{BB962C8B-B14F-4D97-AF65-F5344CB8AC3E}">
        <p14:creationId xmlns:p14="http://schemas.microsoft.com/office/powerpoint/2010/main" val="2486039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DF961F-08DB-37A2-3F3A-15986A3D9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0368"/>
            <a:ext cx="10909515" cy="1325563"/>
          </a:xfrm>
        </p:spPr>
        <p:txBody>
          <a:bodyPr>
            <a:normAutofit/>
          </a:bodyPr>
          <a:lstStyle/>
          <a:p>
            <a:r>
              <a:rPr lang="sv-SE" sz="4000" dirty="0"/>
              <a:t>Vad har vi framfört till skolverket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6276ECF-49CA-E90E-47A7-6A916DDC8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403E9C7F-53C1-036A-9153-E24389436330}"/>
              </a:ext>
            </a:extLst>
          </p:cNvPr>
          <p:cNvGrpSpPr/>
          <p:nvPr/>
        </p:nvGrpSpPr>
        <p:grpSpPr>
          <a:xfrm>
            <a:off x="763657" y="1868998"/>
            <a:ext cx="10664686" cy="1492322"/>
            <a:chOff x="0" y="-599041"/>
            <a:chExt cx="10664686" cy="1492322"/>
          </a:xfrm>
        </p:grpSpPr>
        <p:sp>
          <p:nvSpPr>
            <p:cNvPr id="8" name="Rektangel: rundade hörn 7">
              <a:extLst>
                <a:ext uri="{FF2B5EF4-FFF2-40B4-BE49-F238E27FC236}">
                  <a16:creationId xmlns:a16="http://schemas.microsoft.com/office/drawing/2014/main" id="{ED96F6BD-727E-9B95-6DA4-8876DEA60F75}"/>
                </a:ext>
              </a:extLst>
            </p:cNvPr>
            <p:cNvSpPr/>
            <p:nvPr/>
          </p:nvSpPr>
          <p:spPr>
            <a:xfrm>
              <a:off x="0" y="-599041"/>
              <a:ext cx="10664686" cy="1492322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283066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9" name="Rektangel: rundade hörn 4">
              <a:extLst>
                <a:ext uri="{FF2B5EF4-FFF2-40B4-BE49-F238E27FC236}">
                  <a16:creationId xmlns:a16="http://schemas.microsoft.com/office/drawing/2014/main" id="{5A7334E8-0884-5F41-FEFE-D94E84F8FAB7}"/>
                </a:ext>
              </a:extLst>
            </p:cNvPr>
            <p:cNvSpPr txBox="1"/>
            <p:nvPr/>
          </p:nvSpPr>
          <p:spPr>
            <a:xfrm>
              <a:off x="42950" y="-475232"/>
              <a:ext cx="10578786" cy="13255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1800" b="1" kern="1200" dirty="0">
                  <a:solidFill>
                    <a:srgbClr val="283066"/>
                  </a:solidFill>
                </a:rPr>
                <a:t>Vi är inte ute efter en </a:t>
              </a:r>
              <a:r>
                <a:rPr lang="sv-SE" sz="1800" b="1" kern="1200" dirty="0" err="1">
                  <a:solidFill>
                    <a:srgbClr val="283066"/>
                  </a:solidFill>
                </a:rPr>
                <a:t>quick</a:t>
              </a:r>
              <a:r>
                <a:rPr lang="sv-SE" sz="1800" b="1" kern="1200" dirty="0">
                  <a:solidFill>
                    <a:srgbClr val="283066"/>
                  </a:solidFill>
                </a:rPr>
                <a:t> fix utan något som är rätt och bestående och vi förstår att det kommer ta tid</a:t>
              </a:r>
            </a:p>
            <a:p>
              <a:pPr marL="285750" lvl="0" indent="-2857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sv-SE" sz="1600" kern="1200" dirty="0">
                  <a:solidFill>
                    <a:srgbClr val="283066"/>
                  </a:solidFill>
                </a:rPr>
                <a:t>Vi var väldigt tydliga på denna punkt och vi förstår att det inte kommer att hända i närtid  utan först vid nästa gymnasiereform</a:t>
              </a:r>
            </a:p>
            <a:p>
              <a:pPr marL="285750" lvl="0" indent="-2857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sv-SE" sz="1600" kern="1200" dirty="0">
                  <a:solidFill>
                    <a:srgbClr val="283066"/>
                  </a:solidFill>
                </a:rPr>
                <a:t>Det positiva är att utbildarna, det vill säga gymnasieskolorna, har samma åsikt. Det behövs inte ytterligare en utgång inom exempelvis elprogrammet som ingen känner till och söker till</a:t>
              </a:r>
            </a:p>
          </p:txBody>
        </p:sp>
      </p:grpSp>
      <p:grpSp>
        <p:nvGrpSpPr>
          <p:cNvPr id="10" name="Grupp 9">
            <a:extLst>
              <a:ext uri="{FF2B5EF4-FFF2-40B4-BE49-F238E27FC236}">
                <a16:creationId xmlns:a16="http://schemas.microsoft.com/office/drawing/2014/main" id="{E00C839B-E9E3-6FF3-5F96-95E88F48261D}"/>
              </a:ext>
            </a:extLst>
          </p:cNvPr>
          <p:cNvGrpSpPr/>
          <p:nvPr/>
        </p:nvGrpSpPr>
        <p:grpSpPr>
          <a:xfrm>
            <a:off x="763657" y="3543062"/>
            <a:ext cx="10664686" cy="879840"/>
            <a:chOff x="0" y="1028641"/>
            <a:chExt cx="10664686" cy="879840"/>
          </a:xfrm>
        </p:grpSpPr>
        <p:sp>
          <p:nvSpPr>
            <p:cNvPr id="11" name="Rektangel: rundade hörn 10">
              <a:extLst>
                <a:ext uri="{FF2B5EF4-FFF2-40B4-BE49-F238E27FC236}">
                  <a16:creationId xmlns:a16="http://schemas.microsoft.com/office/drawing/2014/main" id="{F6073028-B218-697E-85F4-CE5C2E14E140}"/>
                </a:ext>
              </a:extLst>
            </p:cNvPr>
            <p:cNvSpPr/>
            <p:nvPr/>
          </p:nvSpPr>
          <p:spPr>
            <a:xfrm>
              <a:off x="0" y="1028641"/>
              <a:ext cx="10664686" cy="879840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283066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12" name="Rektangel: rundade hörn 6">
              <a:extLst>
                <a:ext uri="{FF2B5EF4-FFF2-40B4-BE49-F238E27FC236}">
                  <a16:creationId xmlns:a16="http://schemas.microsoft.com/office/drawing/2014/main" id="{C84805D4-BAB3-0AD3-A59B-4018D0CA3549}"/>
                </a:ext>
              </a:extLst>
            </p:cNvPr>
            <p:cNvSpPr txBox="1"/>
            <p:nvPr/>
          </p:nvSpPr>
          <p:spPr>
            <a:xfrm>
              <a:off x="42950" y="1071591"/>
              <a:ext cx="10578786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1800" b="1" kern="1200" dirty="0">
                  <a:solidFill>
                    <a:srgbClr val="283066"/>
                  </a:solidFill>
                </a:rPr>
                <a:t>Det är viktigt är att ett nytt serviceteknikerprogram inte konkurrerar med de befintliga programmen El och VVS utan att det blir ett eget gymnasieprogram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4584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8260D3-28E1-EA5D-52F5-AF2298468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Vårt budskap till utredarna:</a:t>
            </a:r>
            <a:br>
              <a:rPr lang="sv-SE" dirty="0"/>
            </a:br>
            <a:r>
              <a:rPr lang="sv-SE" b="1" dirty="0"/>
              <a:t>Fler vägar till arbetslivet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BE839B-ACBD-CC8D-B10A-270B7C47A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969" y="1239864"/>
            <a:ext cx="11074831" cy="4937099"/>
          </a:xfrm>
        </p:spPr>
        <p:txBody>
          <a:bodyPr/>
          <a:lstStyle/>
          <a:p>
            <a:pPr marL="0" indent="0">
              <a:buNone/>
            </a:pPr>
            <a:endParaRPr lang="sv-S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v-S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v-S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Arbetsgruppen anser att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grundskolekompetens måste vara ett krav </a:t>
            </a:r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för att komma in på yrkesprogrammen</a:t>
            </a:r>
          </a:p>
          <a:p>
            <a:pPr lvl="1"/>
            <a:endParaRPr lang="sv-S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De viktigaste frågorna som politikerna och regeringens utredning har att besvara är: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sv-SE" sz="1400" dirty="0">
                <a:latin typeface="Calibri" panose="020F0502020204030204" pitchFamily="34" charset="0"/>
                <a:cs typeface="Calibri" panose="020F0502020204030204" pitchFamily="34" charset="0"/>
              </a:rPr>
              <a:t>Hur tänker man sig att locka elever som är osäkra på sitt val till gymnasiet </a:t>
            </a:r>
            <a:r>
              <a:rPr lang="sv-SE" sz="1400" b="1" dirty="0">
                <a:latin typeface="Calibri" panose="020F0502020204030204" pitchFamily="34" charset="0"/>
                <a:cs typeface="Calibri" panose="020F0502020204030204" pitchFamily="34" charset="0"/>
              </a:rPr>
              <a:t>från de studieförberedande programmen till yrkesprogrammen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sv-SE" sz="1400" dirty="0">
                <a:latin typeface="Calibri" panose="020F0502020204030204" pitchFamily="34" charset="0"/>
                <a:cs typeface="Calibri" panose="020F0502020204030204" pitchFamily="34" charset="0"/>
              </a:rPr>
              <a:t>Idag är problemet att en </a:t>
            </a:r>
            <a:r>
              <a:rPr lang="sv-SE" sz="1400" b="1" dirty="0">
                <a:latin typeface="Calibri" panose="020F0502020204030204" pitchFamily="34" charset="0"/>
                <a:cs typeface="Calibri" panose="020F0502020204030204" pitchFamily="34" charset="0"/>
              </a:rPr>
              <a:t>väldigt stor andel </a:t>
            </a:r>
            <a:r>
              <a:rPr lang="sv-SE" sz="1400" dirty="0">
                <a:latin typeface="Calibri" panose="020F0502020204030204" pitchFamily="34" charset="0"/>
                <a:cs typeface="Calibri" panose="020F0502020204030204" pitchFamily="34" charset="0"/>
              </a:rPr>
              <a:t>av de  elever  som tar examen </a:t>
            </a:r>
            <a:r>
              <a:rPr lang="sv-SE" sz="1400" b="1" dirty="0">
                <a:latin typeface="Calibri" panose="020F0502020204030204" pitchFamily="34" charset="0"/>
                <a:cs typeface="Calibri" panose="020F0502020204030204" pitchFamily="34" charset="0"/>
              </a:rPr>
              <a:t>vid de studieförberedande programmen </a:t>
            </a:r>
            <a:r>
              <a:rPr lang="sv-SE" sz="1400" dirty="0">
                <a:latin typeface="Calibri" panose="020F0502020204030204" pitchFamily="34" charset="0"/>
                <a:cs typeface="Calibri" panose="020F0502020204030204" pitchFamily="34" charset="0"/>
              </a:rPr>
              <a:t>på gymnasiet inte </a:t>
            </a:r>
            <a:r>
              <a:rPr lang="sv-SE" sz="1400" b="1" dirty="0">
                <a:latin typeface="Calibri" panose="020F0502020204030204" pitchFamily="34" charset="0"/>
                <a:cs typeface="Calibri" panose="020F0502020204030204" pitchFamily="34" charset="0"/>
              </a:rPr>
              <a:t>studerar vidare på högskola </a:t>
            </a:r>
            <a:r>
              <a:rPr lang="sv-SE" sz="1400" dirty="0">
                <a:latin typeface="Calibri" panose="020F0502020204030204" pitchFamily="34" charset="0"/>
                <a:cs typeface="Calibri" panose="020F0502020204030204" pitchFamily="34" charset="0"/>
              </a:rPr>
              <a:t>och saknar de kunskaper som arbetsmarknaden efterfrågar och är på så sätt inte anställningsbara och går ofta direkt ut i arbetslöshet</a:t>
            </a:r>
          </a:p>
          <a:p>
            <a:pPr lvl="1"/>
            <a:endParaRPr lang="sv-S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Om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ovanstående förändringar inte lyckas </a:t>
            </a:r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så kommer eleverna från de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studieförberedande programmen </a:t>
            </a:r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att  behöva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gå dubbelt så länge i skolan </a:t>
            </a:r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innan de blir anställningsbara och kan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etablera sig i arbetslivet</a:t>
            </a:r>
          </a:p>
          <a:p>
            <a:pPr lvl="1"/>
            <a:endParaRPr lang="sv-S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Till detta kommer att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skattebetalarna behöver betala för deras utbildning två gånger,</a:t>
            </a:r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 trots att arbetsmarknaden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skriker efter folk som gått yrkesprogrammen på gymnasiet</a:t>
            </a:r>
          </a:p>
          <a:p>
            <a:pPr lvl="1"/>
            <a:endParaRPr lang="sv-SE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endParaRPr lang="sv-SE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v-S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v-S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B352365-D80B-C756-78F0-B9C21BEAC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</p:spTree>
    <p:extLst>
      <p:ext uri="{BB962C8B-B14F-4D97-AF65-F5344CB8AC3E}">
        <p14:creationId xmlns:p14="http://schemas.microsoft.com/office/powerpoint/2010/main" val="1164373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mpserviceföretagen ppt mall.potm" id="{C23863E8-DEF9-445C-95F0-CE994FFC9358}" vid="{11B7F20A-D121-41C9-977E-9ED549DD0AD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7299</TotalTime>
  <Words>942</Words>
  <Application>Microsoft Office PowerPoint</Application>
  <PresentationFormat>Bredbild</PresentationFormat>
  <Paragraphs>101</Paragraphs>
  <Slides>10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Office-tema</vt:lpstr>
      <vt:lpstr>Nytt yrkesprogram på gymnasiet  Generell Serviceteknikerutbildning   </vt:lpstr>
      <vt:lpstr>Bakgrund</vt:lpstr>
      <vt:lpstr>Beskrivning av yrket servicetekniker</vt:lpstr>
      <vt:lpstr>Vad har vi gjort</vt:lpstr>
      <vt:lpstr>PowerPoint-presentation</vt:lpstr>
      <vt:lpstr>Vi behöver påverka politiken</vt:lpstr>
      <vt:lpstr>Vi behöver påverka politiken</vt:lpstr>
      <vt:lpstr>Vad har vi framfört till skolverket</vt:lpstr>
      <vt:lpstr>Vårt budskap till utredarna: Fler vägar till arbetslivet</vt:lpstr>
      <vt:lpstr>Vilka står bakom detta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Heléne Schultz</dc:creator>
  <cp:lastModifiedBy>Eva Faler</cp:lastModifiedBy>
  <cp:revision>435</cp:revision>
  <cp:lastPrinted>2023-06-01T09:48:27Z</cp:lastPrinted>
  <dcterms:created xsi:type="dcterms:W3CDTF">2022-01-23T08:26:04Z</dcterms:created>
  <dcterms:modified xsi:type="dcterms:W3CDTF">2025-11-11T12:38:19Z</dcterms:modified>
</cp:coreProperties>
</file>